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407" r:id="rId3"/>
    <p:sldId id="417" r:id="rId4"/>
    <p:sldId id="406" r:id="rId5"/>
    <p:sldId id="425" r:id="rId6"/>
    <p:sldId id="426" r:id="rId7"/>
    <p:sldId id="446" r:id="rId8"/>
    <p:sldId id="447" r:id="rId9"/>
    <p:sldId id="418" r:id="rId10"/>
    <p:sldId id="419" r:id="rId11"/>
    <p:sldId id="422" r:id="rId12"/>
    <p:sldId id="423" r:id="rId13"/>
    <p:sldId id="428" r:id="rId14"/>
    <p:sldId id="274" r:id="rId15"/>
    <p:sldId id="283" r:id="rId16"/>
    <p:sldId id="264" r:id="rId17"/>
    <p:sldId id="265" r:id="rId18"/>
    <p:sldId id="273" r:id="rId19"/>
    <p:sldId id="257" r:id="rId20"/>
    <p:sldId id="275" r:id="rId21"/>
    <p:sldId id="429" r:id="rId22"/>
    <p:sldId id="276" r:id="rId23"/>
    <p:sldId id="277" r:id="rId24"/>
    <p:sldId id="279" r:id="rId25"/>
    <p:sldId id="280" r:id="rId26"/>
    <p:sldId id="281" r:id="rId27"/>
    <p:sldId id="278" r:id="rId28"/>
    <p:sldId id="430" r:id="rId29"/>
    <p:sldId id="262" r:id="rId30"/>
    <p:sldId id="263" r:id="rId31"/>
    <p:sldId id="282" r:id="rId32"/>
    <p:sldId id="261" r:id="rId33"/>
    <p:sldId id="260" r:id="rId34"/>
    <p:sldId id="434" r:id="rId35"/>
    <p:sldId id="433" r:id="rId36"/>
    <p:sldId id="435" r:id="rId37"/>
    <p:sldId id="436" r:id="rId38"/>
    <p:sldId id="437" r:id="rId39"/>
    <p:sldId id="438" r:id="rId40"/>
    <p:sldId id="432" r:id="rId41"/>
    <p:sldId id="427" r:id="rId42"/>
    <p:sldId id="440" r:id="rId43"/>
    <p:sldId id="420" r:id="rId44"/>
    <p:sldId id="441" r:id="rId45"/>
    <p:sldId id="442" r:id="rId46"/>
    <p:sldId id="443" r:id="rId47"/>
    <p:sldId id="444" r:id="rId48"/>
    <p:sldId id="445" r:id="rId49"/>
    <p:sldId id="352" r:id="rId50"/>
    <p:sldId id="28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557"/>
    <p:restoredTop sz="94626"/>
  </p:normalViewPr>
  <p:slideViewPr>
    <p:cSldViewPr snapToGrid="0">
      <p:cViewPr varScale="1">
        <p:scale>
          <a:sx n="67" d="100"/>
          <a:sy n="67" d="100"/>
        </p:scale>
        <p:origin x="200" y="1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21</a:t>
            </a:fld>
            <a:endParaRPr lang="en-US"/>
          </a:p>
        </p:txBody>
      </p:sp>
    </p:spTree>
    <p:extLst>
      <p:ext uri="{BB962C8B-B14F-4D97-AF65-F5344CB8AC3E}">
        <p14:creationId xmlns:p14="http://schemas.microsoft.com/office/powerpoint/2010/main" val="109877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11/14/25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11/14/25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Modern Processor Families</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p:txBody>
      </p:sp>
    </p:spTree>
    <p:extLst>
      <p:ext uri="{BB962C8B-B14F-4D97-AF65-F5344CB8AC3E}">
        <p14:creationId xmlns:p14="http://schemas.microsoft.com/office/powerpoint/2010/main" val="3281457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A Very Simple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8DF7FC-F6C4-D810-AA55-CF04CDA67EA3}"/>
              </a:ext>
            </a:extLst>
          </p:cNvPr>
          <p:cNvSpPr/>
          <p:nvPr/>
        </p:nvSpPr>
        <p:spPr>
          <a:xfrm>
            <a:off x="4536086" y="168984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 name="TextBox 8">
            <a:extLst>
              <a:ext uri="{FF2B5EF4-FFF2-40B4-BE49-F238E27FC236}">
                <a16:creationId xmlns:a16="http://schemas.microsoft.com/office/drawing/2014/main" id="{28F87A62-E992-A08D-C16C-04EF0EAC6922}"/>
              </a:ext>
            </a:extLst>
          </p:cNvPr>
          <p:cNvSpPr txBox="1"/>
          <p:nvPr/>
        </p:nvSpPr>
        <p:spPr>
          <a:xfrm>
            <a:off x="4047565" y="16988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10" name="Rectangle 9">
            <a:extLst>
              <a:ext uri="{FF2B5EF4-FFF2-40B4-BE49-F238E27FC236}">
                <a16:creationId xmlns:a16="http://schemas.microsoft.com/office/drawing/2014/main" id="{1F3EAACE-3540-88C8-62DB-323A3FC9A167}"/>
              </a:ext>
            </a:extLst>
          </p:cNvPr>
          <p:cNvSpPr/>
          <p:nvPr/>
        </p:nvSpPr>
        <p:spPr>
          <a:xfrm>
            <a:off x="5777698" y="170329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1" name="TextBox 10">
            <a:extLst>
              <a:ext uri="{FF2B5EF4-FFF2-40B4-BE49-F238E27FC236}">
                <a16:creationId xmlns:a16="http://schemas.microsoft.com/office/drawing/2014/main" id="{7AB332D7-0105-E0AE-C407-C112F029384A}"/>
              </a:ext>
            </a:extLst>
          </p:cNvPr>
          <p:cNvSpPr txBox="1"/>
          <p:nvPr/>
        </p:nvSpPr>
        <p:spPr>
          <a:xfrm>
            <a:off x="5319346" y="171225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12" name="Rectangle 11">
            <a:extLst>
              <a:ext uri="{FF2B5EF4-FFF2-40B4-BE49-F238E27FC236}">
                <a16:creationId xmlns:a16="http://schemas.microsoft.com/office/drawing/2014/main" id="{79181F86-2678-FC92-A808-4321EB70C89A}"/>
              </a:ext>
            </a:extLst>
          </p:cNvPr>
          <p:cNvSpPr/>
          <p:nvPr/>
        </p:nvSpPr>
        <p:spPr>
          <a:xfrm>
            <a:off x="4527122" y="21515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3" name="TextBox 12">
            <a:extLst>
              <a:ext uri="{FF2B5EF4-FFF2-40B4-BE49-F238E27FC236}">
                <a16:creationId xmlns:a16="http://schemas.microsoft.com/office/drawing/2014/main" id="{2BC747E0-125A-845D-FAD9-3EA8BAC03212}"/>
              </a:ext>
            </a:extLst>
          </p:cNvPr>
          <p:cNvSpPr txBox="1"/>
          <p:nvPr/>
        </p:nvSpPr>
        <p:spPr>
          <a:xfrm>
            <a:off x="4047565" y="216049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14" name="Rectangle 13">
            <a:extLst>
              <a:ext uri="{FF2B5EF4-FFF2-40B4-BE49-F238E27FC236}">
                <a16:creationId xmlns:a16="http://schemas.microsoft.com/office/drawing/2014/main" id="{089E99EE-232A-3637-10A4-1E825422FBAA}"/>
              </a:ext>
            </a:extLst>
          </p:cNvPr>
          <p:cNvSpPr/>
          <p:nvPr/>
        </p:nvSpPr>
        <p:spPr>
          <a:xfrm>
            <a:off x="5768734" y="2164971"/>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5" name="TextBox 14">
            <a:extLst>
              <a:ext uri="{FF2B5EF4-FFF2-40B4-BE49-F238E27FC236}">
                <a16:creationId xmlns:a16="http://schemas.microsoft.com/office/drawing/2014/main" id="{1C0461F8-DB1C-A9EC-CFF0-A4776C5E80A0}"/>
              </a:ext>
            </a:extLst>
          </p:cNvPr>
          <p:cNvSpPr txBox="1"/>
          <p:nvPr/>
        </p:nvSpPr>
        <p:spPr>
          <a:xfrm>
            <a:off x="5319346" y="217393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16" name="Rectangle 15">
            <a:extLst>
              <a:ext uri="{FF2B5EF4-FFF2-40B4-BE49-F238E27FC236}">
                <a16:creationId xmlns:a16="http://schemas.microsoft.com/office/drawing/2014/main" id="{34040192-0101-FBDB-3B4A-6972E26DCE4E}"/>
              </a:ext>
            </a:extLst>
          </p:cNvPr>
          <p:cNvSpPr/>
          <p:nvPr/>
        </p:nvSpPr>
        <p:spPr>
          <a:xfrm>
            <a:off x="4527122" y="277008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7" name="TextBox 16">
            <a:extLst>
              <a:ext uri="{FF2B5EF4-FFF2-40B4-BE49-F238E27FC236}">
                <a16:creationId xmlns:a16="http://schemas.microsoft.com/office/drawing/2014/main" id="{05C1EB68-4D8D-22A9-D18D-2083F360D341}"/>
              </a:ext>
            </a:extLst>
          </p:cNvPr>
          <p:cNvSpPr txBox="1"/>
          <p:nvPr/>
        </p:nvSpPr>
        <p:spPr>
          <a:xfrm>
            <a:off x="4047565" y="2779052"/>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18" name="Rectangle 17">
            <a:extLst>
              <a:ext uri="{FF2B5EF4-FFF2-40B4-BE49-F238E27FC236}">
                <a16:creationId xmlns:a16="http://schemas.microsoft.com/office/drawing/2014/main" id="{F2C83786-BD31-C243-6363-72DDFD8A1258}"/>
              </a:ext>
            </a:extLst>
          </p:cNvPr>
          <p:cNvSpPr/>
          <p:nvPr/>
        </p:nvSpPr>
        <p:spPr>
          <a:xfrm>
            <a:off x="5768734" y="27835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9" name="TextBox 18">
            <a:extLst>
              <a:ext uri="{FF2B5EF4-FFF2-40B4-BE49-F238E27FC236}">
                <a16:creationId xmlns:a16="http://schemas.microsoft.com/office/drawing/2014/main" id="{5634374E-8EAD-3E0F-DC51-994063263D15}"/>
              </a:ext>
            </a:extLst>
          </p:cNvPr>
          <p:cNvSpPr txBox="1"/>
          <p:nvPr/>
        </p:nvSpPr>
        <p:spPr>
          <a:xfrm>
            <a:off x="5319346" y="279249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20" name="Rectangle 19">
            <a:extLst>
              <a:ext uri="{FF2B5EF4-FFF2-40B4-BE49-F238E27FC236}">
                <a16:creationId xmlns:a16="http://schemas.microsoft.com/office/drawing/2014/main" id="{08119FFB-6D09-0114-5A97-2FDB6F2F02D0}"/>
              </a:ext>
            </a:extLst>
          </p:cNvPr>
          <p:cNvSpPr/>
          <p:nvPr/>
        </p:nvSpPr>
        <p:spPr>
          <a:xfrm>
            <a:off x="4518158" y="323176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1" name="TextBox 20">
            <a:extLst>
              <a:ext uri="{FF2B5EF4-FFF2-40B4-BE49-F238E27FC236}">
                <a16:creationId xmlns:a16="http://schemas.microsoft.com/office/drawing/2014/main" id="{E981C243-17D6-7EB6-C61A-4BFEA8CCBA82}"/>
              </a:ext>
            </a:extLst>
          </p:cNvPr>
          <p:cNvSpPr txBox="1"/>
          <p:nvPr/>
        </p:nvSpPr>
        <p:spPr>
          <a:xfrm>
            <a:off x="4047565" y="3240733"/>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22" name="Rectangle 21">
            <a:extLst>
              <a:ext uri="{FF2B5EF4-FFF2-40B4-BE49-F238E27FC236}">
                <a16:creationId xmlns:a16="http://schemas.microsoft.com/office/drawing/2014/main" id="{C2C6E94E-5DC3-0F8A-9A04-A8542D56BE28}"/>
              </a:ext>
            </a:extLst>
          </p:cNvPr>
          <p:cNvSpPr/>
          <p:nvPr/>
        </p:nvSpPr>
        <p:spPr>
          <a:xfrm>
            <a:off x="5759770" y="32452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3" name="TextBox 22">
            <a:extLst>
              <a:ext uri="{FF2B5EF4-FFF2-40B4-BE49-F238E27FC236}">
                <a16:creationId xmlns:a16="http://schemas.microsoft.com/office/drawing/2014/main" id="{2F441D57-68DB-74A2-1BE9-59977EFB8F0E}"/>
              </a:ext>
            </a:extLst>
          </p:cNvPr>
          <p:cNvSpPr txBox="1"/>
          <p:nvPr/>
        </p:nvSpPr>
        <p:spPr>
          <a:xfrm>
            <a:off x="5319346" y="325418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8" name="Rectangle 27">
            <a:extLst>
              <a:ext uri="{FF2B5EF4-FFF2-40B4-BE49-F238E27FC236}">
                <a16:creationId xmlns:a16="http://schemas.microsoft.com/office/drawing/2014/main" id="{3B83B47A-8660-0218-0D4F-C6C8C1513D12}"/>
              </a:ext>
            </a:extLst>
          </p:cNvPr>
          <p:cNvSpPr/>
          <p:nvPr/>
        </p:nvSpPr>
        <p:spPr>
          <a:xfrm>
            <a:off x="4554016" y="112955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9" name="TextBox 28">
            <a:extLst>
              <a:ext uri="{FF2B5EF4-FFF2-40B4-BE49-F238E27FC236}">
                <a16:creationId xmlns:a16="http://schemas.microsoft.com/office/drawing/2014/main" id="{FB9F1765-BB30-D027-1A81-CCB8CA10F004}"/>
              </a:ext>
            </a:extLst>
          </p:cNvPr>
          <p:cNvSpPr txBox="1"/>
          <p:nvPr/>
        </p:nvSpPr>
        <p:spPr>
          <a:xfrm>
            <a:off x="4047565" y="11385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6EE412B2-E09B-824D-85E7-585153CFDF53}"/>
              </a:ext>
            </a:extLst>
          </p:cNvPr>
          <p:cNvSpPr/>
          <p:nvPr/>
        </p:nvSpPr>
        <p:spPr>
          <a:xfrm>
            <a:off x="5757356" y="112147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7F91C97-2C14-7707-9CE6-9CE0E54713C9}"/>
              </a:ext>
            </a:extLst>
          </p:cNvPr>
          <p:cNvSpPr txBox="1"/>
          <p:nvPr/>
        </p:nvSpPr>
        <p:spPr>
          <a:xfrm>
            <a:off x="5319346" y="113044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CM</a:t>
            </a:r>
          </a:p>
        </p:txBody>
      </p:sp>
      <p:sp>
        <p:nvSpPr>
          <p:cNvPr id="32" name="Rectangle 31">
            <a:extLst>
              <a:ext uri="{FF2B5EF4-FFF2-40B4-BE49-F238E27FC236}">
                <a16:creationId xmlns:a16="http://schemas.microsoft.com/office/drawing/2014/main" id="{12241CF6-E2D2-AD32-AC93-FFCA3CF815D9}"/>
              </a:ext>
            </a:extLst>
          </p:cNvPr>
          <p:cNvSpPr/>
          <p:nvPr/>
        </p:nvSpPr>
        <p:spPr>
          <a:xfrm>
            <a:off x="8207979" y="11080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3" name="TextBox 32">
            <a:extLst>
              <a:ext uri="{FF2B5EF4-FFF2-40B4-BE49-F238E27FC236}">
                <a16:creationId xmlns:a16="http://schemas.microsoft.com/office/drawing/2014/main" id="{0C10E5C7-05E4-A22F-1544-8B3DD707F717}"/>
              </a:ext>
            </a:extLst>
          </p:cNvPr>
          <p:cNvSpPr txBox="1"/>
          <p:nvPr/>
        </p:nvSpPr>
        <p:spPr>
          <a:xfrm>
            <a:off x="7413834" y="110714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2A3C3BE-2E81-8BE8-5F00-0046EFC3ECBE}"/>
              </a:ext>
            </a:extLst>
          </p:cNvPr>
          <p:cNvSpPr/>
          <p:nvPr/>
        </p:nvSpPr>
        <p:spPr>
          <a:xfrm>
            <a:off x="8207978" y="15912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5" name="TextBox 34">
            <a:extLst>
              <a:ext uri="{FF2B5EF4-FFF2-40B4-BE49-F238E27FC236}">
                <a16:creationId xmlns:a16="http://schemas.microsoft.com/office/drawing/2014/main" id="{32A73C65-D03C-5B38-F000-F30FA681BF5E}"/>
              </a:ext>
            </a:extLst>
          </p:cNvPr>
          <p:cNvSpPr txBox="1"/>
          <p:nvPr/>
        </p:nvSpPr>
        <p:spPr>
          <a:xfrm>
            <a:off x="7404870" y="15688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7FD36A2-3BB4-CFEB-076A-28658192D64E}"/>
              </a:ext>
            </a:extLst>
          </p:cNvPr>
          <p:cNvSpPr/>
          <p:nvPr/>
        </p:nvSpPr>
        <p:spPr>
          <a:xfrm>
            <a:off x="8212462" y="209415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7" name="TextBox 36">
            <a:extLst>
              <a:ext uri="{FF2B5EF4-FFF2-40B4-BE49-F238E27FC236}">
                <a16:creationId xmlns:a16="http://schemas.microsoft.com/office/drawing/2014/main" id="{A3147C22-8D93-3B5B-BAEB-685274446A93}"/>
              </a:ext>
            </a:extLst>
          </p:cNvPr>
          <p:cNvSpPr txBox="1"/>
          <p:nvPr/>
        </p:nvSpPr>
        <p:spPr>
          <a:xfrm>
            <a:off x="7418317" y="209325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1383F41E-419C-4356-74B6-EE49AC5084AB}"/>
              </a:ext>
            </a:extLst>
          </p:cNvPr>
          <p:cNvSpPr/>
          <p:nvPr/>
        </p:nvSpPr>
        <p:spPr>
          <a:xfrm>
            <a:off x="8212461" y="257734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9" name="TextBox 38">
            <a:extLst>
              <a:ext uri="{FF2B5EF4-FFF2-40B4-BE49-F238E27FC236}">
                <a16:creationId xmlns:a16="http://schemas.microsoft.com/office/drawing/2014/main" id="{7CA156B6-E954-C544-4C6A-9D0ACF186469}"/>
              </a:ext>
            </a:extLst>
          </p:cNvPr>
          <p:cNvSpPr txBox="1"/>
          <p:nvPr/>
        </p:nvSpPr>
        <p:spPr>
          <a:xfrm>
            <a:off x="7409353" y="255493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293CF5E-CECF-F226-8103-C1DE99E670F2}"/>
              </a:ext>
            </a:extLst>
          </p:cNvPr>
          <p:cNvSpPr/>
          <p:nvPr/>
        </p:nvSpPr>
        <p:spPr>
          <a:xfrm>
            <a:off x="8207977" y="30892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1" name="TextBox 40">
            <a:extLst>
              <a:ext uri="{FF2B5EF4-FFF2-40B4-BE49-F238E27FC236}">
                <a16:creationId xmlns:a16="http://schemas.microsoft.com/office/drawing/2014/main" id="{17E49115-BCFC-C989-FBDF-FEF4EF53F955}"/>
              </a:ext>
            </a:extLst>
          </p:cNvPr>
          <p:cNvSpPr txBox="1"/>
          <p:nvPr/>
        </p:nvSpPr>
        <p:spPr>
          <a:xfrm>
            <a:off x="7413832" y="3088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526B610-1669-E2FD-C4D0-D692B9C221F6}"/>
              </a:ext>
            </a:extLst>
          </p:cNvPr>
          <p:cNvSpPr/>
          <p:nvPr/>
        </p:nvSpPr>
        <p:spPr>
          <a:xfrm>
            <a:off x="8207976" y="357242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3" name="TextBox 42">
            <a:extLst>
              <a:ext uri="{FF2B5EF4-FFF2-40B4-BE49-F238E27FC236}">
                <a16:creationId xmlns:a16="http://schemas.microsoft.com/office/drawing/2014/main" id="{3F65E415-0782-86B7-1AC5-F677BF0724BF}"/>
              </a:ext>
            </a:extLst>
          </p:cNvPr>
          <p:cNvSpPr txBox="1"/>
          <p:nvPr/>
        </p:nvSpPr>
        <p:spPr>
          <a:xfrm>
            <a:off x="7404868" y="3550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44" name="Rectangle 43">
            <a:extLst>
              <a:ext uri="{FF2B5EF4-FFF2-40B4-BE49-F238E27FC236}">
                <a16:creationId xmlns:a16="http://schemas.microsoft.com/office/drawing/2014/main" id="{87982B24-DDE0-3031-491B-8104305A75A9}"/>
              </a:ext>
            </a:extLst>
          </p:cNvPr>
          <p:cNvSpPr/>
          <p:nvPr/>
        </p:nvSpPr>
        <p:spPr>
          <a:xfrm>
            <a:off x="8212460" y="4075339"/>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46" name="Rectangle 45">
            <a:extLst>
              <a:ext uri="{FF2B5EF4-FFF2-40B4-BE49-F238E27FC236}">
                <a16:creationId xmlns:a16="http://schemas.microsoft.com/office/drawing/2014/main" id="{8FB9A677-BA2C-06A9-7CD1-DBB75D768975}"/>
              </a:ext>
            </a:extLst>
          </p:cNvPr>
          <p:cNvSpPr/>
          <p:nvPr/>
        </p:nvSpPr>
        <p:spPr>
          <a:xfrm>
            <a:off x="8212459" y="45585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7" name="TextBox 46">
            <a:extLst>
              <a:ext uri="{FF2B5EF4-FFF2-40B4-BE49-F238E27FC236}">
                <a16:creationId xmlns:a16="http://schemas.microsoft.com/office/drawing/2014/main" id="{1B56C596-0587-6DA2-3D4A-47D9F9818B81}"/>
              </a:ext>
            </a:extLst>
          </p:cNvPr>
          <p:cNvSpPr txBox="1"/>
          <p:nvPr/>
        </p:nvSpPr>
        <p:spPr>
          <a:xfrm>
            <a:off x="7409351" y="4536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48" name="Rectangle 47">
            <a:extLst>
              <a:ext uri="{FF2B5EF4-FFF2-40B4-BE49-F238E27FC236}">
                <a16:creationId xmlns:a16="http://schemas.microsoft.com/office/drawing/2014/main" id="{32140809-0A4A-E3B8-1FD6-D5EBE8A8580A}"/>
              </a:ext>
            </a:extLst>
          </p:cNvPr>
          <p:cNvSpPr/>
          <p:nvPr/>
        </p:nvSpPr>
        <p:spPr>
          <a:xfrm>
            <a:off x="8187975" y="508833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9" name="TextBox 48">
            <a:extLst>
              <a:ext uri="{FF2B5EF4-FFF2-40B4-BE49-F238E27FC236}">
                <a16:creationId xmlns:a16="http://schemas.microsoft.com/office/drawing/2014/main" id="{41A9DD33-3A66-4C84-FD83-F05E8F9FC138}"/>
              </a:ext>
            </a:extLst>
          </p:cNvPr>
          <p:cNvSpPr txBox="1"/>
          <p:nvPr/>
        </p:nvSpPr>
        <p:spPr>
          <a:xfrm>
            <a:off x="7393830" y="508744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50" name="Rectangle 49">
            <a:extLst>
              <a:ext uri="{FF2B5EF4-FFF2-40B4-BE49-F238E27FC236}">
                <a16:creationId xmlns:a16="http://schemas.microsoft.com/office/drawing/2014/main" id="{7C96EC4A-8513-5D34-2021-6E5E79308A90}"/>
              </a:ext>
            </a:extLst>
          </p:cNvPr>
          <p:cNvSpPr/>
          <p:nvPr/>
        </p:nvSpPr>
        <p:spPr>
          <a:xfrm>
            <a:off x="8187974" y="557153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51" name="TextBox 50">
            <a:extLst>
              <a:ext uri="{FF2B5EF4-FFF2-40B4-BE49-F238E27FC236}">
                <a16:creationId xmlns:a16="http://schemas.microsoft.com/office/drawing/2014/main" id="{4DA08078-3C2F-2B36-7DBF-EC3E4C97E5CF}"/>
              </a:ext>
            </a:extLst>
          </p:cNvPr>
          <p:cNvSpPr txBox="1"/>
          <p:nvPr/>
        </p:nvSpPr>
        <p:spPr>
          <a:xfrm>
            <a:off x="7384866" y="55491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80" name="TextBox 79">
            <a:extLst>
              <a:ext uri="{FF2B5EF4-FFF2-40B4-BE49-F238E27FC236}">
                <a16:creationId xmlns:a16="http://schemas.microsoft.com/office/drawing/2014/main" id="{D48C662F-F23E-5D29-8206-F51B97DDD5FC}"/>
              </a:ext>
            </a:extLst>
          </p:cNvPr>
          <p:cNvSpPr txBox="1"/>
          <p:nvPr/>
        </p:nvSpPr>
        <p:spPr>
          <a:xfrm>
            <a:off x="4083424" y="378751"/>
            <a:ext cx="2357377" cy="369332"/>
          </a:xfrm>
          <a:prstGeom prst="rect">
            <a:avLst/>
          </a:prstGeom>
          <a:noFill/>
        </p:spPr>
        <p:txBody>
          <a:bodyPr wrap="none" rtlCol="0">
            <a:spAutoFit/>
          </a:bodyPr>
          <a:lstStyle/>
          <a:p>
            <a:r>
              <a:rPr lang="en-US" dirty="0"/>
              <a:t>Central Processing Unit</a:t>
            </a:r>
          </a:p>
        </p:txBody>
      </p:sp>
      <p:sp>
        <p:nvSpPr>
          <p:cNvPr id="81" name="TextBox 80">
            <a:extLst>
              <a:ext uri="{FF2B5EF4-FFF2-40B4-BE49-F238E27FC236}">
                <a16:creationId xmlns:a16="http://schemas.microsoft.com/office/drawing/2014/main" id="{92FC1F11-0298-18A4-A009-F8975BA376C7}"/>
              </a:ext>
            </a:extLst>
          </p:cNvPr>
          <p:cNvSpPr txBox="1"/>
          <p:nvPr/>
        </p:nvSpPr>
        <p:spPr>
          <a:xfrm>
            <a:off x="7035384" y="368909"/>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E0396A53-BDA5-95C7-319E-849D9F20F5F2}"/>
              </a:ext>
            </a:extLst>
          </p:cNvPr>
          <p:cNvSpPr/>
          <p:nvPr/>
        </p:nvSpPr>
        <p:spPr>
          <a:xfrm>
            <a:off x="10805007" y="11237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4" name="TextBox 83">
            <a:extLst>
              <a:ext uri="{FF2B5EF4-FFF2-40B4-BE49-F238E27FC236}">
                <a16:creationId xmlns:a16="http://schemas.microsoft.com/office/drawing/2014/main" id="{D584072A-C8F6-37F6-8393-BE94F645F405}"/>
              </a:ext>
            </a:extLst>
          </p:cNvPr>
          <p:cNvSpPr txBox="1"/>
          <p:nvPr/>
        </p:nvSpPr>
        <p:spPr>
          <a:xfrm>
            <a:off x="10010862" y="112283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BF8D1756-1EF1-1379-E6F2-E5A8F23DE5A1}"/>
              </a:ext>
            </a:extLst>
          </p:cNvPr>
          <p:cNvSpPr/>
          <p:nvPr/>
        </p:nvSpPr>
        <p:spPr>
          <a:xfrm>
            <a:off x="10805006" y="16069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6" name="TextBox 85">
            <a:extLst>
              <a:ext uri="{FF2B5EF4-FFF2-40B4-BE49-F238E27FC236}">
                <a16:creationId xmlns:a16="http://schemas.microsoft.com/office/drawing/2014/main" id="{B836F44E-428D-6CAD-3180-630F8FC7294E}"/>
              </a:ext>
            </a:extLst>
          </p:cNvPr>
          <p:cNvSpPr txBox="1"/>
          <p:nvPr/>
        </p:nvSpPr>
        <p:spPr>
          <a:xfrm>
            <a:off x="10001898" y="15845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F192790-2A04-B72A-3832-05586CAD7826}"/>
              </a:ext>
            </a:extLst>
          </p:cNvPr>
          <p:cNvSpPr/>
          <p:nvPr/>
        </p:nvSpPr>
        <p:spPr>
          <a:xfrm>
            <a:off x="10809490" y="210984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8" name="TextBox 87">
            <a:extLst>
              <a:ext uri="{FF2B5EF4-FFF2-40B4-BE49-F238E27FC236}">
                <a16:creationId xmlns:a16="http://schemas.microsoft.com/office/drawing/2014/main" id="{0E6DADD1-E128-EEF6-E880-846B0A405E28}"/>
              </a:ext>
            </a:extLst>
          </p:cNvPr>
          <p:cNvSpPr txBox="1"/>
          <p:nvPr/>
        </p:nvSpPr>
        <p:spPr>
          <a:xfrm>
            <a:off x="10015345" y="210894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EC31F42-FC52-900D-4D88-6FE7C03DDBA5}"/>
              </a:ext>
            </a:extLst>
          </p:cNvPr>
          <p:cNvSpPr/>
          <p:nvPr/>
        </p:nvSpPr>
        <p:spPr>
          <a:xfrm>
            <a:off x="10809489" y="2593039"/>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0" name="TextBox 89">
            <a:extLst>
              <a:ext uri="{FF2B5EF4-FFF2-40B4-BE49-F238E27FC236}">
                <a16:creationId xmlns:a16="http://schemas.microsoft.com/office/drawing/2014/main" id="{5CA985B6-A17A-08D4-C904-9BA51F731A9C}"/>
              </a:ext>
            </a:extLst>
          </p:cNvPr>
          <p:cNvSpPr txBox="1"/>
          <p:nvPr/>
        </p:nvSpPr>
        <p:spPr>
          <a:xfrm>
            <a:off x="10006381" y="25706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2C534B-BF8C-0138-2830-1C5B29DA0FFA}"/>
              </a:ext>
            </a:extLst>
          </p:cNvPr>
          <p:cNvSpPr/>
          <p:nvPr/>
        </p:nvSpPr>
        <p:spPr>
          <a:xfrm>
            <a:off x="10805005" y="310491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2" name="TextBox 91">
            <a:extLst>
              <a:ext uri="{FF2B5EF4-FFF2-40B4-BE49-F238E27FC236}">
                <a16:creationId xmlns:a16="http://schemas.microsoft.com/office/drawing/2014/main" id="{F7E9AAA0-2149-3F02-12C6-05B6C95F9511}"/>
              </a:ext>
            </a:extLst>
          </p:cNvPr>
          <p:cNvSpPr txBox="1"/>
          <p:nvPr/>
        </p:nvSpPr>
        <p:spPr>
          <a:xfrm>
            <a:off x="10010860" y="31040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1070EB0-814F-0CD6-A6F3-AB7FE0E3880F}"/>
              </a:ext>
            </a:extLst>
          </p:cNvPr>
          <p:cNvSpPr/>
          <p:nvPr/>
        </p:nvSpPr>
        <p:spPr>
          <a:xfrm>
            <a:off x="10805004" y="35881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4" name="TextBox 93">
            <a:extLst>
              <a:ext uri="{FF2B5EF4-FFF2-40B4-BE49-F238E27FC236}">
                <a16:creationId xmlns:a16="http://schemas.microsoft.com/office/drawing/2014/main" id="{8E6EFA01-C6F6-DFDB-F837-073D02127612}"/>
              </a:ext>
            </a:extLst>
          </p:cNvPr>
          <p:cNvSpPr txBox="1"/>
          <p:nvPr/>
        </p:nvSpPr>
        <p:spPr>
          <a:xfrm>
            <a:off x="10001896" y="35657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95" name="Rectangle 94">
            <a:extLst>
              <a:ext uri="{FF2B5EF4-FFF2-40B4-BE49-F238E27FC236}">
                <a16:creationId xmlns:a16="http://schemas.microsoft.com/office/drawing/2014/main" id="{2EA1F241-4456-F80A-A4BD-9ABCD6C7524D}"/>
              </a:ext>
            </a:extLst>
          </p:cNvPr>
          <p:cNvSpPr/>
          <p:nvPr/>
        </p:nvSpPr>
        <p:spPr>
          <a:xfrm>
            <a:off x="10809488" y="4091031"/>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96" name="Rectangle 95">
            <a:extLst>
              <a:ext uri="{FF2B5EF4-FFF2-40B4-BE49-F238E27FC236}">
                <a16:creationId xmlns:a16="http://schemas.microsoft.com/office/drawing/2014/main" id="{6E8AA331-3AC7-50FC-4248-13F9A29DB163}"/>
              </a:ext>
            </a:extLst>
          </p:cNvPr>
          <p:cNvSpPr/>
          <p:nvPr/>
        </p:nvSpPr>
        <p:spPr>
          <a:xfrm>
            <a:off x="10809487" y="45742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7" name="TextBox 96">
            <a:extLst>
              <a:ext uri="{FF2B5EF4-FFF2-40B4-BE49-F238E27FC236}">
                <a16:creationId xmlns:a16="http://schemas.microsoft.com/office/drawing/2014/main" id="{BD8B801F-1DD9-E17B-48CB-1862CE2E9E37}"/>
              </a:ext>
            </a:extLst>
          </p:cNvPr>
          <p:cNvSpPr txBox="1"/>
          <p:nvPr/>
        </p:nvSpPr>
        <p:spPr>
          <a:xfrm>
            <a:off x="10006379" y="455181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98" name="Rectangle 97">
            <a:extLst>
              <a:ext uri="{FF2B5EF4-FFF2-40B4-BE49-F238E27FC236}">
                <a16:creationId xmlns:a16="http://schemas.microsoft.com/office/drawing/2014/main" id="{93AE2E05-714D-E6FB-0DBE-F60F29EB8105}"/>
              </a:ext>
            </a:extLst>
          </p:cNvPr>
          <p:cNvSpPr/>
          <p:nvPr/>
        </p:nvSpPr>
        <p:spPr>
          <a:xfrm>
            <a:off x="10785003" y="510402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9" name="TextBox 98">
            <a:extLst>
              <a:ext uri="{FF2B5EF4-FFF2-40B4-BE49-F238E27FC236}">
                <a16:creationId xmlns:a16="http://schemas.microsoft.com/office/drawing/2014/main" id="{762C54A8-6933-356B-1787-4657D1C2B5CB}"/>
              </a:ext>
            </a:extLst>
          </p:cNvPr>
          <p:cNvSpPr txBox="1"/>
          <p:nvPr/>
        </p:nvSpPr>
        <p:spPr>
          <a:xfrm>
            <a:off x="9990858" y="510313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100" name="Rectangle 99">
            <a:extLst>
              <a:ext uri="{FF2B5EF4-FFF2-40B4-BE49-F238E27FC236}">
                <a16:creationId xmlns:a16="http://schemas.microsoft.com/office/drawing/2014/main" id="{1B1E7350-E927-C437-D824-05BA55E409DB}"/>
              </a:ext>
            </a:extLst>
          </p:cNvPr>
          <p:cNvSpPr/>
          <p:nvPr/>
        </p:nvSpPr>
        <p:spPr>
          <a:xfrm>
            <a:off x="10785002" y="55872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01" name="TextBox 100">
            <a:extLst>
              <a:ext uri="{FF2B5EF4-FFF2-40B4-BE49-F238E27FC236}">
                <a16:creationId xmlns:a16="http://schemas.microsoft.com/office/drawing/2014/main" id="{370C26C1-C6B6-9E5E-16C7-A055022EF606}"/>
              </a:ext>
            </a:extLst>
          </p:cNvPr>
          <p:cNvSpPr txBox="1"/>
          <p:nvPr/>
        </p:nvSpPr>
        <p:spPr>
          <a:xfrm>
            <a:off x="9981894" y="55648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102" name="TextBox 101">
            <a:extLst>
              <a:ext uri="{FF2B5EF4-FFF2-40B4-BE49-F238E27FC236}">
                <a16:creationId xmlns:a16="http://schemas.microsoft.com/office/drawing/2014/main" id="{A0DA503F-16C9-93C3-9A72-FB7D42609A82}"/>
              </a:ext>
            </a:extLst>
          </p:cNvPr>
          <p:cNvSpPr txBox="1"/>
          <p:nvPr/>
        </p:nvSpPr>
        <p:spPr>
          <a:xfrm>
            <a:off x="9957845" y="411943"/>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12557D53-9A2F-4386-AF8D-4AF8E2E919CB}"/>
              </a:ext>
            </a:extLst>
          </p:cNvPr>
          <p:cNvSpPr>
            <a:spLocks noGrp="1"/>
          </p:cNvSpPr>
          <p:nvPr>
            <p:ph type="title"/>
          </p:nvPr>
        </p:nvSpPr>
        <p:spPr>
          <a:xfrm>
            <a:off x="800774" y="4588289"/>
            <a:ext cx="3362990" cy="1325563"/>
          </a:xfrm>
        </p:spPr>
        <p:txBody>
          <a:bodyPr/>
          <a:lstStyle/>
          <a:p>
            <a:r>
              <a:rPr lang="en-US" dirty="0"/>
              <a:t>CDC8512 Architecture</a:t>
            </a:r>
          </a:p>
        </p:txBody>
      </p:sp>
      <p:sp>
        <p:nvSpPr>
          <p:cNvPr id="2" name="Left Brace 1">
            <a:extLst>
              <a:ext uri="{FF2B5EF4-FFF2-40B4-BE49-F238E27FC236}">
                <a16:creationId xmlns:a16="http://schemas.microsoft.com/office/drawing/2014/main" id="{10544AB8-C005-233E-9B4E-34E695A82786}"/>
              </a:ext>
            </a:extLst>
          </p:cNvPr>
          <p:cNvSpPr/>
          <p:nvPr/>
        </p:nvSpPr>
        <p:spPr>
          <a:xfrm>
            <a:off x="3609599" y="1790365"/>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9E6CCC9-FA71-5345-96D2-99CFDD6630F3}"/>
              </a:ext>
            </a:extLst>
          </p:cNvPr>
          <p:cNvSpPr txBox="1"/>
          <p:nvPr/>
        </p:nvSpPr>
        <p:spPr>
          <a:xfrm>
            <a:off x="2564437" y="1883475"/>
            <a:ext cx="1025987" cy="646331"/>
          </a:xfrm>
          <a:prstGeom prst="rect">
            <a:avLst/>
          </a:prstGeom>
          <a:noFill/>
        </p:spPr>
        <p:txBody>
          <a:bodyPr wrap="none" rtlCol="0">
            <a:spAutoFit/>
          </a:bodyPr>
          <a:lstStyle/>
          <a:p>
            <a:pPr algn="r"/>
            <a:r>
              <a:rPr lang="en-US" dirty="0"/>
              <a:t>Load</a:t>
            </a:r>
          </a:p>
          <a:p>
            <a:pPr algn="r"/>
            <a:r>
              <a:rPr lang="en-US" dirty="0"/>
              <a:t>Registers</a:t>
            </a:r>
          </a:p>
        </p:txBody>
      </p:sp>
      <p:sp>
        <p:nvSpPr>
          <p:cNvPr id="4" name="Left Brace 3">
            <a:extLst>
              <a:ext uri="{FF2B5EF4-FFF2-40B4-BE49-F238E27FC236}">
                <a16:creationId xmlns:a16="http://schemas.microsoft.com/office/drawing/2014/main" id="{FBCEC831-823F-7FC7-FA39-E4E723896DDD}"/>
              </a:ext>
            </a:extLst>
          </p:cNvPr>
          <p:cNvSpPr/>
          <p:nvPr/>
        </p:nvSpPr>
        <p:spPr>
          <a:xfrm>
            <a:off x="3599672" y="2815722"/>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0398C4B-EF89-971B-EB94-F84EB10EA0B5}"/>
              </a:ext>
            </a:extLst>
          </p:cNvPr>
          <p:cNvSpPr txBox="1"/>
          <p:nvPr/>
        </p:nvSpPr>
        <p:spPr>
          <a:xfrm>
            <a:off x="2554510" y="2908832"/>
            <a:ext cx="1025987" cy="646331"/>
          </a:xfrm>
          <a:prstGeom prst="rect">
            <a:avLst/>
          </a:prstGeom>
          <a:noFill/>
        </p:spPr>
        <p:txBody>
          <a:bodyPr wrap="square" rtlCol="0">
            <a:spAutoFit/>
          </a:bodyPr>
          <a:lstStyle/>
          <a:p>
            <a:pPr algn="r"/>
            <a:r>
              <a:rPr lang="en-US" dirty="0"/>
              <a:t>Store</a:t>
            </a:r>
          </a:p>
          <a:p>
            <a:pPr algn="r"/>
            <a:r>
              <a:rPr lang="en-US" dirty="0"/>
              <a:t>Registers</a:t>
            </a:r>
          </a:p>
        </p:txBody>
      </p:sp>
    </p:spTree>
    <p:extLst>
      <p:ext uri="{BB962C8B-B14F-4D97-AF65-F5344CB8AC3E}">
        <p14:creationId xmlns:p14="http://schemas.microsoft.com/office/powerpoint/2010/main" val="34126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Instruction Set</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 it is probably best viewed online as HTML is more accessible.">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29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236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7577-4673-1CE0-DA2D-B06B81D346FA}"/>
              </a:ext>
            </a:extLst>
          </p:cNvPr>
          <p:cNvSpPr>
            <a:spLocks noGrp="1"/>
          </p:cNvSpPr>
          <p:nvPr>
            <p:ph type="title"/>
          </p:nvPr>
        </p:nvSpPr>
        <p:spPr/>
        <p:txBody>
          <a:bodyPr/>
          <a:lstStyle/>
          <a:p>
            <a:r>
              <a:rPr lang="en-US" dirty="0"/>
              <a:t>Real CPUs</a:t>
            </a:r>
          </a:p>
        </p:txBody>
      </p:sp>
      <p:sp>
        <p:nvSpPr>
          <p:cNvPr id="3" name="Text Placeholder 2">
            <a:extLst>
              <a:ext uri="{FF2B5EF4-FFF2-40B4-BE49-F238E27FC236}">
                <a16:creationId xmlns:a16="http://schemas.microsoft.com/office/drawing/2014/main" id="{EE27C4F1-1404-093A-4E91-1479513ED4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27821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2826</Words>
  <Application>Microsoft Macintosh PowerPoint</Application>
  <PresentationFormat>Widescreen</PresentationFormat>
  <Paragraphs>483</Paragraphs>
  <Slides>50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Courier</vt:lpstr>
      <vt:lpstr>Courier New</vt:lpstr>
      <vt:lpstr>Office Theme</vt:lpstr>
      <vt:lpstr>The CDC 8512 Microprocessor</vt:lpstr>
      <vt:lpstr>Outline</vt:lpstr>
      <vt:lpstr>What is missing?</vt:lpstr>
      <vt:lpstr>PowerPoint Presentation</vt:lpstr>
      <vt:lpstr>Fetch-Decode-Execute-Cycle</vt:lpstr>
      <vt:lpstr>Machine Language Instructions</vt:lpstr>
      <vt:lpstr>Let's learn Base-16 (Hexadecimal)</vt:lpstr>
      <vt:lpstr>PowerPoint Presentation</vt:lpstr>
      <vt:lpstr>Real CPUs</vt:lpstr>
      <vt:lpstr>Modern Processor Families</vt:lpstr>
      <vt:lpstr>ARM Assembly</vt:lpstr>
      <vt:lpstr>Intel X86 Assembly</vt:lpstr>
      <vt:lpstr>A Very Simple CPU</vt:lpstr>
      <vt:lpstr>CDC 8512 - Inspired by CDC 6500</vt:lpstr>
      <vt:lpstr>CDC 8512 - Inspired by CDC 6500</vt:lpstr>
      <vt:lpstr>About the CDC6500</vt:lpstr>
      <vt:lpstr>PowerPoint Presentation</vt:lpstr>
      <vt:lpstr>About the CDC8512</vt:lpstr>
      <vt:lpstr>CDC8512 Architecture</vt:lpstr>
      <vt:lpstr>CDC 8512 – Instruction Set</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65</cp:revision>
  <dcterms:created xsi:type="dcterms:W3CDTF">2023-02-08T12:14:18Z</dcterms:created>
  <dcterms:modified xsi:type="dcterms:W3CDTF">2025-11-14T16:24:15Z</dcterms:modified>
</cp:coreProperties>
</file>